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4BB27C-A8C3-488A-AC3C-E322547FA77F}">
  <a:tblStyle styleId="{DA4BB27C-A8C3-488A-AC3C-E322547FA7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nURElCzGc0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f2IsafsIW_8" TargetMode="External"/><Relationship Id="rId3" Type="http://schemas.openxmlformats.org/officeDocument/2006/relationships/hyperlink" Target="https://www.youtube.com/watch?v=05FVDmZgskM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EID64E1t0CE&amp;t=14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eExfV_xKaiM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kPPyBLC5ddM" TargetMode="External"/><Relationship Id="rId3" Type="http://schemas.openxmlformats.org/officeDocument/2006/relationships/hyperlink" Target="https://www.youtube.com/watch?v=TNSmO6Fh_pY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EID64E1t0CE" TargetMode="External"/><Relationship Id="rId3" Type="http://schemas.openxmlformats.org/officeDocument/2006/relationships/hyperlink" Target="https://www.youtube.com/watch?v=Wwt4Hdp-MKg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biApOBuRjo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0LUiYrwKQS8&amp;t=137s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VmGPG6NONKM&amp;t=11s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time_continue=12&amp;v=C2Y-XGcBwWc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-Axk4cFxDas" TargetMode="External"/><Relationship Id="rId3" Type="http://schemas.openxmlformats.org/officeDocument/2006/relationships/hyperlink" Target="https://www.youtube.com/watch?v=jJfn3Tgj4rw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FX2AEfZpWT8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time_continue=83&amp;v=-q6Js49KYUg" TargetMode="External"/><Relationship Id="rId3" Type="http://schemas.openxmlformats.org/officeDocument/2006/relationships/hyperlink" Target="https://www.youtube.com/watch?v=zKPM5OaOXH8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MunlAm7IGsE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48vJt25NUoE" TargetMode="External"/><Relationship Id="rId3" Type="http://schemas.openxmlformats.org/officeDocument/2006/relationships/hyperlink" Target="https://www.youtube.com/watch?v=dp7mE0_8VP4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qOMZP6HPP8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8_1ZictdrQc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kFVPkn37iFM" TargetMode="External"/><Relationship Id="rId3" Type="http://schemas.openxmlformats.org/officeDocument/2006/relationships/hyperlink" Target="https://www.youtube.com/watch?v=rKgyBw6SHuc&amp;t=29s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vQ0CoQyIe7Y" TargetMode="External"/><Relationship Id="rId3" Type="http://schemas.openxmlformats.org/officeDocument/2006/relationships/hyperlink" Target="https://www.youtube.com/watch?v=G-D2kDuP-5A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DojoOiKLuc&amp;t=1s" TargetMode="External"/><Relationship Id="rId3" Type="http://schemas.openxmlformats.org/officeDocument/2006/relationships/hyperlink" Target="https://www.youtube.com/watch?v=wCsO56kWwTc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dxQ4JxQ8_EU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FGHAhL6yRI" TargetMode="External"/><Relationship Id="rId3" Type="http://schemas.openxmlformats.org/officeDocument/2006/relationships/hyperlink" Target="https://www.youtube.com/watch?v=9AvWs2X-bEA" TargetMode="External"/><Relationship Id="rId4" Type="http://schemas.openxmlformats.org/officeDocument/2006/relationships/hyperlink" Target="https://www.youtube.com/watch?v=BAqmjiXUaRk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aHGd6LqAVzw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NulIk9xQ-7I" TargetMode="External"/><Relationship Id="rId3" Type="http://schemas.openxmlformats.org/officeDocument/2006/relationships/hyperlink" Target="https://www.youtube.com/watch?v=fWIB_Iymgg0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m1gvNQtYJQ" TargetMode="External"/><Relationship Id="rId3" Type="http://schemas.openxmlformats.org/officeDocument/2006/relationships/hyperlink" Target="https://www.youtube.com/watch?v=TRu7ka4eD8k" TargetMode="External"/><Relationship Id="rId4" Type="http://schemas.openxmlformats.org/officeDocument/2006/relationships/hyperlink" Target="https://www.youtube.com/watch?v=pHraxCmFOjA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na9ZZ4ZjVa8" TargetMode="External"/><Relationship Id="rId3" Type="http://schemas.openxmlformats.org/officeDocument/2006/relationships/hyperlink" Target="https://www.youtube.com/watch?v=bLYKkPqvcOY" TargetMode="External"/><Relationship Id="rId4" Type="http://schemas.openxmlformats.org/officeDocument/2006/relationships/hyperlink" Target="https://www.youtube.com/watch?v=yWdpTbQGh3w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5gz9ZvkEEUU" TargetMode="External"/><Relationship Id="rId3" Type="http://schemas.openxmlformats.org/officeDocument/2006/relationships/hyperlink" Target="https://www.youtube.com/watch?v=bjUlC8aEb7s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FBZ_uAbxS0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6tbyBlelz_A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EwgklPgkA_M&amp;t=60s" TargetMode="External"/><Relationship Id="rId3" Type="http://schemas.openxmlformats.org/officeDocument/2006/relationships/hyperlink" Target="https://www.youtube.com/watch?v=INHv5q2W3OU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rxO8QZAdkCY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ce1wK3DvOTY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fqWz8ksvowk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hVpzbjyffa8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YdNy3mGwDLc&amp;t=64s" TargetMode="External"/><Relationship Id="rId3" Type="http://schemas.openxmlformats.org/officeDocument/2006/relationships/hyperlink" Target="https://www.youtube.com/watch?v=0jIvWpu6WzM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aj49CogLemQ" TargetMode="External"/><Relationship Id="rId3" Type="http://schemas.openxmlformats.org/officeDocument/2006/relationships/hyperlink" Target="https://www.youtube.com/watch?v=LNeaXnZsbac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Alarvkv3O3w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HxWE3i7_vmQ" TargetMode="External"/><Relationship Id="rId3" Type="http://schemas.openxmlformats.org/officeDocument/2006/relationships/hyperlink" Target="https://www.youtube.com/watch?v=284PIEhQ-Xg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wOCmJevigw&amp;t=29s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9mwx4jT9ld4" TargetMode="External"/><Relationship Id="rId3" Type="http://schemas.openxmlformats.org/officeDocument/2006/relationships/hyperlink" Target="https://www.youtube.com/watch?v=hp2A2eMYKs8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SWqIn4JeLDo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lt7bFVyb8Y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cHXZV74BL4" TargetMode="External"/><Relationship Id="rId3" Type="http://schemas.openxmlformats.org/officeDocument/2006/relationships/hyperlink" Target="https://www.youtube.com/watch?v=kI2ucw7hP34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_gGppFLNaio" TargetMode="External"/><Relationship Id="rId3" Type="http://schemas.openxmlformats.org/officeDocument/2006/relationships/hyperlink" Target="https://www.youtube.com/watch?v=bi8q1Eopk2U" TargetMode="External"/><Relationship Id="rId4" Type="http://schemas.openxmlformats.org/officeDocument/2006/relationships/hyperlink" Target="https://www.youtube.com/watch?v=s6cEBqo3ITo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p2iMM7m12zE" TargetMode="External"/><Relationship Id="rId3" Type="http://schemas.openxmlformats.org/officeDocument/2006/relationships/hyperlink" Target="https://www.youtube.com/watch?v=2Encm187scA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0a1c8370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c0a1c83707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c0a1c8370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c0a1c83707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0a1c8370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Carl Sagan I1 + L2: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https://www.youtube.com/watch?v=UnURElCzGc0</a:t>
            </a:r>
            <a:r>
              <a:rPr lang="en-GB"/>
              <a:t> </a:t>
            </a:r>
            <a:endParaRPr/>
          </a:p>
        </p:txBody>
      </p:sp>
      <p:sp>
        <p:nvSpPr>
          <p:cNvPr id="262" name="Google Shape;262;g1c0a1c83707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0a1c8370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Elon Musk F3 + R4: https://www.youtube.com/watch?v=VvKJzROmu84</a:t>
            </a:r>
            <a:endParaRPr/>
          </a:p>
        </p:txBody>
      </p:sp>
      <p:sp>
        <p:nvSpPr>
          <p:cNvPr id="278" name="Google Shape;278;g1c0a1c83707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0a1c837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Boris Johnson S5: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https://www.youtube.com/watch?v=f2IsafsIW_8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https://www.youtube.com/watch?v=05FVDmZgskM</a:t>
            </a:r>
            <a:r>
              <a:rPr lang="en-GB"/>
              <a:t> </a:t>
            </a:r>
            <a:endParaRPr/>
          </a:p>
        </p:txBody>
      </p:sp>
      <p:sp>
        <p:nvSpPr>
          <p:cNvPr id="294" name="Google Shape;294;g1c0a1c83707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c0a1c8370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Elon Musk T7+P8: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https://www.youtube.com/watch?v=EID64E1t0CE&amp;t=14s</a:t>
            </a:r>
            <a:r>
              <a:rPr lang="en-GB"/>
              <a:t> </a:t>
            </a:r>
            <a:endParaRPr/>
          </a:p>
        </p:txBody>
      </p:sp>
      <p:sp>
        <p:nvSpPr>
          <p:cNvPr id="310" name="Google Shape;310;g1c0a1c83707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c0a1c8370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Nicolas Cage I1&gt;T7: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https://www.youtube.com/watch?v=eExfV_xKaiM</a:t>
            </a:r>
            <a:r>
              <a:rPr lang="en-GB"/>
              <a:t> </a:t>
            </a:r>
            <a:endParaRPr/>
          </a:p>
        </p:txBody>
      </p:sp>
      <p:sp>
        <p:nvSpPr>
          <p:cNvPr id="326" name="Google Shape;326;g1c0a1c83707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c0a1c8370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Boris Johnson I1 -&gt; F3: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https://www.youtube.com/watch?v=kPPyBLC5ddM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Elon Musk I1 -&gt; F3: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https://www.youtube.com/watch?v=TNSmO6Fh_pY</a:t>
            </a:r>
            <a:r>
              <a:rPr lang="en-GB"/>
              <a:t> </a:t>
            </a:r>
            <a:endParaRPr/>
          </a:p>
        </p:txBody>
      </p:sp>
      <p:sp>
        <p:nvSpPr>
          <p:cNvPr id="342" name="Google Shape;342;g1c0a1c83707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0a1c8370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Elon Musk F3 &gt; F5: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https://www.youtube.com/watch?v=EID64E1t0CE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Elon Musk F3 &gt; F5: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https://www.youtube.com/watch?v=Wwt4Hdp-MKg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c0a1c83707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c0a1c8370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Elon Musk S5 -&gt; T7: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https://www.youtube.com/watch?v=xbiApOBuRjo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374" name="Google Shape;374;g1c0a1c83707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15ba7f1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c15ba7f1b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c0a1c8370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Hank Green L2&lt;P8: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https://www.youtube.com/watch?v=0LUiYrwKQS8&amp;t=137s</a:t>
            </a:r>
            <a:r>
              <a:rPr lang="en-GB"/>
              <a:t> </a:t>
            </a:r>
            <a:endParaRPr/>
          </a:p>
        </p:txBody>
      </p:sp>
      <p:sp>
        <p:nvSpPr>
          <p:cNvPr id="391" name="Google Shape;391;g1c0a1c83707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c0a1c8370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Elon Musk P8 -&gt; E6: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https://www.youtube.com/watch?v=VmGPG6NONKM&amp;t=11s</a:t>
            </a:r>
            <a:r>
              <a:rPr lang="en-GB"/>
              <a:t> </a:t>
            </a:r>
            <a:endParaRPr/>
          </a:p>
        </p:txBody>
      </p:sp>
      <p:sp>
        <p:nvSpPr>
          <p:cNvPr id="407" name="Google Shape;407;g1c0a1c83707_0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c0a1c8370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Albert Einstein R4 -&gt; L2: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https://www.youtube.com/watch?time_continue=12&amp;v=C2Y-XGcBwWc</a:t>
            </a:r>
            <a:r>
              <a:rPr lang="en-GB"/>
              <a:t> </a:t>
            </a:r>
            <a:endParaRPr/>
          </a:p>
        </p:txBody>
      </p:sp>
      <p:sp>
        <p:nvSpPr>
          <p:cNvPr id="423" name="Google Shape;423;g1c0a1c83707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c0a1c8370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Boris Johnson R4&lt;E6: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https://www.youtube.com/watch?v=-Axk4cFxDas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Boris Johnson: R4&lt;E6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https://www.youtube.com/watch?v=jJfn3Tgj4rw</a:t>
            </a:r>
            <a:r>
              <a:rPr lang="en-GB"/>
              <a:t> </a:t>
            </a:r>
            <a:endParaRPr/>
          </a:p>
        </p:txBody>
      </p:sp>
      <p:sp>
        <p:nvSpPr>
          <p:cNvPr id="439" name="Google Shape;439;g1c0a1c83707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c0a1c8370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c0a1c83707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c0a1c8370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Bob Ross S1+E2: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https://www.youtube.com/watch?v=FX2AEfZpWT8</a:t>
            </a:r>
            <a:r>
              <a:rPr lang="en-GB"/>
              <a:t> </a:t>
            </a:r>
            <a:endParaRPr/>
          </a:p>
        </p:txBody>
      </p:sp>
      <p:sp>
        <p:nvSpPr>
          <p:cNvPr id="476" name="Google Shape;476;g1c0a1c83707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c0a1c8370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Nero T3+P4: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https://www.youtube.com/watch?time_continue=83&amp;v=-q6Js49KYUg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14th Dalai Lama: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https://www.youtube.com/watch?v=zKPM5OaOXH8</a:t>
            </a:r>
            <a:r>
              <a:rPr lang="en-GB"/>
              <a:t> </a:t>
            </a:r>
            <a:endParaRPr/>
          </a:p>
        </p:txBody>
      </p:sp>
      <p:sp>
        <p:nvSpPr>
          <p:cNvPr id="492" name="Google Shape;492;g1c0a1c83707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c0a1c8370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Gwyneth Paltrow I5+L6: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https://www.youtube.com/watch?v=MunlAm7IGsE</a:t>
            </a:r>
            <a:r>
              <a:rPr lang="en-GB"/>
              <a:t> </a:t>
            </a:r>
            <a:endParaRPr/>
          </a:p>
        </p:txBody>
      </p:sp>
      <p:sp>
        <p:nvSpPr>
          <p:cNvPr id="508" name="Google Shape;508;g1c0a1c83707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c0a1c8370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Jonah Hill F7+R8: https://www.youtube.com/watch?v=DdTuIF1sh6Q</a:t>
            </a:r>
            <a:endParaRPr/>
          </a:p>
        </p:txBody>
      </p:sp>
      <p:sp>
        <p:nvSpPr>
          <p:cNvPr id="524" name="Google Shape;524;g1c0a1c83707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c0a1c83707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Gwyneth Paltrow S1&gt;F7: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https://www.youtube.com/watch?v=48vJt25NUoE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Fred Rogers S1&gt;F7: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https://www.youtube.com/watch?v=dp7mE0_8VP4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c0a1c83707_0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c3b4e37f3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5c3b4e37f3_2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c0a1c83707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14th Dalai Lama: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https://www.youtube.com/watch?v=uqOMZP6HPP8</a:t>
            </a:r>
            <a:r>
              <a:rPr lang="en-GB"/>
              <a:t> </a:t>
            </a:r>
            <a:endParaRPr/>
          </a:p>
        </p:txBody>
      </p:sp>
      <p:sp>
        <p:nvSpPr>
          <p:cNvPr id="556" name="Google Shape;556;g1c0a1c83707_0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c0a1c8370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Lord North T3&gt;I5: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https://www.youtube.com/watch?v=8_1ZictdrQc</a:t>
            </a:r>
            <a:r>
              <a:rPr lang="en-GB"/>
              <a:t> </a:t>
            </a:r>
            <a:endParaRPr/>
          </a:p>
        </p:txBody>
      </p:sp>
      <p:sp>
        <p:nvSpPr>
          <p:cNvPr id="572" name="Google Shape;572;g1c0a1c83707_0_3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c0a1c8370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c0a1c83707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c0a1c83707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Fred Rogers E2&lt;R8: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https://www.youtube.com/watch?v=kFVPkn37iFM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Audrey Hepburn: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https://www.youtube.com/watch?v=rKgyBw6SHuc&amp;t=29s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c0a1c83707_0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c0a1c83707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14th Dalai Lama R8&gt;L6: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https://www.youtube.com/watch?v=vQ0CoQyIe7Y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Martin Seligman R8&gt;L6: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https://www.youtube.com/watch?v=G-D2kDuP-5A</a:t>
            </a:r>
            <a:r>
              <a:rPr lang="en-GB"/>
              <a:t> </a:t>
            </a:r>
            <a:endParaRPr/>
          </a:p>
        </p:txBody>
      </p:sp>
      <p:sp>
        <p:nvSpPr>
          <p:cNvPr id="621" name="Google Shape;621;g1c0a1c83707_0_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c0a1c83707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Fred Rogers P4 -&gt; E2: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https://www.youtube.com/watch?v=BDojoOiKLuc&amp;t=1s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Bob Ross P4 -&gt; E2: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https://www.youtube.com/watch?v=wCsO56kWwTc</a:t>
            </a:r>
            <a:r>
              <a:rPr lang="en-GB"/>
              <a:t> </a:t>
            </a:r>
            <a:endParaRPr/>
          </a:p>
        </p:txBody>
      </p:sp>
      <p:sp>
        <p:nvSpPr>
          <p:cNvPr id="637" name="Google Shape;637;g1c0a1c83707_0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c0a1c83707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Gwyneth Paltrow P4&lt;L6: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https://www.youtube.com/watch?v=dxQ4JxQ8_EU</a:t>
            </a:r>
            <a:r>
              <a:rPr lang="en-GB"/>
              <a:t> </a:t>
            </a:r>
            <a:endParaRPr/>
          </a:p>
        </p:txBody>
      </p:sp>
      <p:sp>
        <p:nvSpPr>
          <p:cNvPr id="653" name="Google Shape;653;g1c0a1c83707_0_4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3ef34ef06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13ef34ef06e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3ef34ef06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Robin Williams E1+S2: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https://www.youtube.com/watch?v=xFGHAhL6yRI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Marie Kondo E1+S2: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https://www.youtube.com/watch?v=9AvWs2X-bEA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Hugh Jackman E1+S2: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https://www.youtube.com/watch?v=BAqmjiXUaRk</a:t>
            </a:r>
            <a:r>
              <a:rPr lang="en-GB"/>
              <a:t> </a:t>
            </a:r>
            <a:endParaRPr/>
          </a:p>
        </p:txBody>
      </p:sp>
      <p:sp>
        <p:nvSpPr>
          <p:cNvPr id="690" name="Google Shape;690;g13ef34ef06e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ef34ef06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Jack Ma P3+T4: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https://www.youtube.com/watch?v=aHGd6LqAVzw</a:t>
            </a:r>
            <a:r>
              <a:rPr lang="en-GB"/>
              <a:t> </a:t>
            </a:r>
            <a:endParaRPr/>
          </a:p>
        </p:txBody>
      </p:sp>
      <p:sp>
        <p:nvSpPr>
          <p:cNvPr id="706" name="Google Shape;706;g13ef34ef06e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c0a1c837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c0a1c83707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ef34ef06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Robin Williams L5+I6: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https://www.youtube.com/watch?v=NulIk9xQ-7I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Matthew McConaughey L5+I6: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https://www.youtube.com/watch?v=fWIB_Iymgg0</a:t>
            </a:r>
            <a:r>
              <a:rPr lang="en-GB"/>
              <a:t> </a:t>
            </a:r>
            <a:endParaRPr/>
          </a:p>
        </p:txBody>
      </p:sp>
      <p:sp>
        <p:nvSpPr>
          <p:cNvPr id="722" name="Google Shape;722;g13ef34ef06e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3ef34ef06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Tom Cruise R7+F8: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https://www.youtube.com/watch?v=bm1gvNQtYJQ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Walt Disney R7+F8: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https://www.youtube.com/watch?v=TRu7ka4eD8k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Hugh Jackman F7+E8: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https://www.youtube.com/watch?v=pHraxCmFOjA</a:t>
            </a:r>
            <a:r>
              <a:rPr lang="en-GB"/>
              <a:t> </a:t>
            </a:r>
            <a:endParaRPr/>
          </a:p>
        </p:txBody>
      </p:sp>
      <p:sp>
        <p:nvSpPr>
          <p:cNvPr id="738" name="Google Shape;738;g13ef34ef06e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3ff9a76b11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Richard Simmons E1&gt;R7: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https://www.youtube.com/watch?v=na9ZZ4ZjVa8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Rolf Harris E1&gt;R7: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https://www.youtube.com/watch?v=bLYKkPqvcOY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Smith E1&gt;R7: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https://www.youtube.com/watch?v=yWdpTbQGh3w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13ff9a76b11_0_6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3ff9a76b11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Ursula Van der Leyen E1 -&gt; P3: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https://www.youtube.com/watch?v=5gz9ZvkEEUU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Marie Kondo E1 -&gt; P3: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https://www.youtube.com/watch?v=bjUlC8aEb7s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13ff9a76b11_0_6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ff9a76b11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Tom Cruise P3&gt;L5: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https://www.youtube.com/watch?v=UFBZ_uAbxS0</a:t>
            </a:r>
            <a:r>
              <a:rPr lang="en-GB"/>
              <a:t> </a:t>
            </a:r>
            <a:endParaRPr/>
          </a:p>
        </p:txBody>
      </p:sp>
      <p:sp>
        <p:nvSpPr>
          <p:cNvPr id="786" name="Google Shape;786;g13ff9a76b11_0_7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3ff9a76b11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Smith L6 -&gt; R7: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https://www.youtube.com/watch?v=6tbyBlelz_A</a:t>
            </a:r>
            <a:r>
              <a:rPr lang="en-GB"/>
              <a:t> </a:t>
            </a:r>
            <a:endParaRPr/>
          </a:p>
        </p:txBody>
      </p:sp>
      <p:sp>
        <p:nvSpPr>
          <p:cNvPr id="803" name="Google Shape;803;g13ff9a76b11_0_6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3ff9a76b11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Bruce Forsyth S2&lt;F8: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https://www.youtube.com/watch?v=EwgklPgkA_M&amp;t=60s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Betty White: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https://www.youtube.com/watch?v=INHv5q2W3OU</a:t>
            </a:r>
            <a:r>
              <a:rPr lang="en-GB"/>
              <a:t> </a:t>
            </a:r>
            <a:endParaRPr/>
          </a:p>
        </p:txBody>
      </p:sp>
      <p:sp>
        <p:nvSpPr>
          <p:cNvPr id="819" name="Google Shape;819;g13ff9a76b11_0_7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3ff9a76b11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Justin Trudeau F8 -&gt; I6: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https://www.youtube.com/watch?v=rxO8QZAdkCY</a:t>
            </a:r>
            <a:r>
              <a:rPr lang="en-GB"/>
              <a:t> </a:t>
            </a:r>
            <a:endParaRPr/>
          </a:p>
        </p:txBody>
      </p:sp>
      <p:sp>
        <p:nvSpPr>
          <p:cNvPr id="835" name="Google Shape;835;g13ff9a76b11_0_6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3ff9a76b11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Justin Trudeau T4 -&gt; S2: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https://www.youtube.com/watch?v=ce1wK3DvOTY</a:t>
            </a:r>
            <a:r>
              <a:rPr lang="en-GB"/>
              <a:t> </a:t>
            </a:r>
            <a:endParaRPr/>
          </a:p>
        </p:txBody>
      </p:sp>
      <p:sp>
        <p:nvSpPr>
          <p:cNvPr id="851" name="Google Shape;851;g13ff9a76b11_0_6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3ff9a76b11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Jack Ma I6&gt;T4: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https://www.youtube.com/watch?v=fqWz8ksvowk</a:t>
            </a:r>
            <a:r>
              <a:rPr lang="en-GB"/>
              <a:t> </a:t>
            </a:r>
            <a:endParaRPr/>
          </a:p>
        </p:txBody>
      </p:sp>
      <p:sp>
        <p:nvSpPr>
          <p:cNvPr id="867" name="Google Shape;867;g13ff9a76b11_0_8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c0a1c8370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c0a1c8370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3ff9a76b1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13ff9a76b11_0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3ef34ef06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Douglas Hofstadter L1+I2: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https://www.youtube.com/watch?v=hVpzbjyffa8</a:t>
            </a:r>
            <a:r>
              <a:rPr lang="en-GB"/>
              <a:t> </a:t>
            </a:r>
            <a:endParaRPr/>
          </a:p>
        </p:txBody>
      </p:sp>
      <p:sp>
        <p:nvSpPr>
          <p:cNvPr id="904" name="Google Shape;904;g13ef34ef06e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3ef34ef06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Douglas Hofstadter R3: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https://www.youtube.com/watch?v=YdNy3mGwDLc&amp;t=64s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Bernie Sanders F4: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https://www.youtube.com/watch?v=0jIvWpu6WzM</a:t>
            </a:r>
            <a:r>
              <a:rPr lang="en-GB"/>
              <a:t> </a:t>
            </a:r>
            <a:endParaRPr/>
          </a:p>
        </p:txBody>
      </p:sp>
      <p:sp>
        <p:nvSpPr>
          <p:cNvPr id="920" name="Google Shape;920;g13ef34ef06e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3ef34ef06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Liz Truss E5: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https://www.youtube.com/watch?v=aj49CogLemQ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Brooks S6: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https://www.youtube.com/watch?v=LNeaXnZsbac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13ef34ef06e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3ef34ef06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Noam Chomsky P7+T8: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https://www.youtube.com/watch?v=Alarvkv3O3w</a:t>
            </a:r>
            <a:r>
              <a:rPr lang="en-GB"/>
              <a:t> </a:t>
            </a:r>
            <a:endParaRPr/>
          </a:p>
        </p:txBody>
      </p:sp>
      <p:sp>
        <p:nvSpPr>
          <p:cNvPr id="952" name="Google Shape;952;g13ef34ef06e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3ff9a76b11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Noam Chomsky L1&gt;P7: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https://www.youtube.com/watch?v=HxWE3i7_vmQ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Immanuel Kant L1&gt;P7: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https://www.youtube.com/watch?v=284PIEhQ-Xg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13ff9a76b11_0_7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3ff9a76b11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Immanuel Kant L1 -&gt; R3: 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https://www.youtube.com/watch?v=xwOCmJevigw&amp;t=29s</a:t>
            </a:r>
            <a:r>
              <a:rPr lang="en-GB"/>
              <a:t> </a:t>
            </a:r>
            <a:endParaRPr/>
          </a:p>
        </p:txBody>
      </p:sp>
      <p:sp>
        <p:nvSpPr>
          <p:cNvPr id="984" name="Google Shape;984;g13ff9a76b11_0_7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3ff9a76b11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Charles III R3&gt;E5: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https://www.youtube.com/watch?v=9mwx4jT9ld4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John Major R3&gt;E5: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https://www.youtube.com/watch?v=hp2A2eMYKs8</a:t>
            </a:r>
            <a:r>
              <a:rPr lang="en-GB"/>
              <a:t> </a:t>
            </a:r>
            <a:endParaRPr/>
          </a:p>
        </p:txBody>
      </p:sp>
      <p:sp>
        <p:nvSpPr>
          <p:cNvPr id="1000" name="Google Shape;1000;g13ff9a76b11_0_8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3ff9a76b11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Brooks E5 -&gt; P7: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https://www.youtube.com/watch?v=SWqIn4JeLDo</a:t>
            </a:r>
            <a:r>
              <a:rPr lang="en-GB"/>
              <a:t> </a:t>
            </a:r>
            <a:endParaRPr/>
          </a:p>
        </p:txBody>
      </p:sp>
      <p:sp>
        <p:nvSpPr>
          <p:cNvPr id="1017" name="Google Shape;1017;g13ff9a76b11_0_7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3ff9a76b11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Freeman Dyson I2&lt;T8: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https://www.youtube.com/watch?v=Glt7bFVyb8Y</a:t>
            </a:r>
            <a:r>
              <a:rPr lang="en-GB"/>
              <a:t> </a:t>
            </a:r>
            <a:endParaRPr/>
          </a:p>
        </p:txBody>
      </p:sp>
      <p:sp>
        <p:nvSpPr>
          <p:cNvPr id="1034" name="Google Shape;1034;g13ff9a76b11_0_7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c0a1c8370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c0a1c83707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3ff9a76b11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 Charles III T8 -&gt; S6: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https://www.youtube.com/watch?v=xcHXZV74BL4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Nicole Kidman T8 -&gt; S6: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https://www.youtube.com/watch?v=kI2ucw7hP34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13ff9a76b11_0_7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3ff9a76b11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Neville Chamberlain F4 -&gt; I2: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https://www.youtube.com/watch?v=_gGppFLNaio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J.R.R. Tolkien F4 -&gt; I2: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https://www.youtube.com/watch?v=bi8q1Eopk2U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Ron Paul F4 -&gt; I2: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https://www.youtube.com/watch?v=s6cEBqo3ITo</a:t>
            </a:r>
            <a:r>
              <a:rPr lang="en-GB"/>
              <a:t> </a:t>
            </a:r>
            <a:endParaRPr/>
          </a:p>
        </p:txBody>
      </p:sp>
      <p:sp>
        <p:nvSpPr>
          <p:cNvPr id="1066" name="Google Shape;1066;g13ff9a76b11_0_7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3ff9a76b11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Bernie Sanders F4&lt;S6: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https://www.youtube.com/watch?v=p2iMM7m12zE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King Charles III F4&lt;S6: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https://www.youtube.com/watch?v=2Encm187scA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2" name="Google Shape;1082;g13ff9a76b11_0_8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c15ba7f1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1c15ba7f1b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c0a1c8370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c0a1c8370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c0a1c8370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c0a1c83707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c0a1c8370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c0a1c83707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Relationship Id="rId4" Type="http://schemas.openxmlformats.org/officeDocument/2006/relationships/image" Target="../media/image12.gif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gif"/><Relationship Id="rId4" Type="http://schemas.openxmlformats.org/officeDocument/2006/relationships/image" Target="../media/image25.gif"/><Relationship Id="rId5" Type="http://schemas.openxmlformats.org/officeDocument/2006/relationships/image" Target="../media/image30.gif"/><Relationship Id="rId6" Type="http://schemas.openxmlformats.org/officeDocument/2006/relationships/image" Target="../media/image13.gif"/><Relationship Id="rId7" Type="http://schemas.openxmlformats.org/officeDocument/2006/relationships/image" Target="../media/image11.gif"/><Relationship Id="rId8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gif"/><Relationship Id="rId6" Type="http://schemas.openxmlformats.org/officeDocument/2006/relationships/image" Target="../media/image22.gif"/><Relationship Id="rId7" Type="http://schemas.openxmlformats.org/officeDocument/2006/relationships/image" Target="../media/image26.gif"/><Relationship Id="rId8" Type="http://schemas.openxmlformats.org/officeDocument/2006/relationships/image" Target="../media/image1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gif"/><Relationship Id="rId4" Type="http://schemas.openxmlformats.org/officeDocument/2006/relationships/image" Target="../media/image32.gif"/><Relationship Id="rId5" Type="http://schemas.openxmlformats.org/officeDocument/2006/relationships/image" Target="../media/image29.gif"/><Relationship Id="rId6" Type="http://schemas.openxmlformats.org/officeDocument/2006/relationships/image" Target="../media/image28.gif"/><Relationship Id="rId7" Type="http://schemas.openxmlformats.org/officeDocument/2006/relationships/image" Target="../media/image34.gif"/><Relationship Id="rId8" Type="http://schemas.openxmlformats.org/officeDocument/2006/relationships/image" Target="../media/image31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gif"/><Relationship Id="rId4" Type="http://schemas.openxmlformats.org/officeDocument/2006/relationships/image" Target="../media/image35.gif"/><Relationship Id="rId5" Type="http://schemas.openxmlformats.org/officeDocument/2006/relationships/image" Target="../media/image38.gif"/><Relationship Id="rId6" Type="http://schemas.openxmlformats.org/officeDocument/2006/relationships/image" Target="../media/image39.gif"/><Relationship Id="rId7" Type="http://schemas.openxmlformats.org/officeDocument/2006/relationships/image" Target="../media/image33.gif"/><Relationship Id="rId8" Type="http://schemas.openxmlformats.org/officeDocument/2006/relationships/image" Target="../media/image27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hyperlink" Target="mailto:worldsocionics@hotmail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gif"/><Relationship Id="rId4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gif"/><Relationship Id="rId4" Type="http://schemas.openxmlformats.org/officeDocument/2006/relationships/image" Target="../media/image3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Relationship Id="rId4" Type="http://schemas.openxmlformats.org/officeDocument/2006/relationships/image" Target="../media/image15.gif"/><Relationship Id="rId5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SOCIONICS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CRASH COURSE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718" cy="321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ALPHA INTEGRATORS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685800" y="2065875"/>
            <a:ext cx="1640700" cy="17238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" name="Google Shape;232;p28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534700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Maintain comfort and stability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Pursue simple elegance in all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Avoid pressure, ugliness and disruption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Things must fit together and make sense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28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Nurturer - SEI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Analyst - LII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3257100" y="2065875"/>
            <a:ext cx="1640700" cy="17238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0700" y="102675"/>
            <a:ext cx="2763525" cy="187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42075"/>
            <a:ext cx="2763524" cy="27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2825" y="4181388"/>
            <a:ext cx="3781408" cy="252421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INTUITIVE LOGICAL ENERGISER  - “THE INVENTOR”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300" y="4942872"/>
            <a:ext cx="2490826" cy="15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7150" y="1688463"/>
            <a:ext cx="2554250" cy="25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1650" y="4345850"/>
            <a:ext cx="2285250" cy="2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3787" y="1851149"/>
            <a:ext cx="2971876" cy="222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" name="Google Shape;248;p2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9" name="Google Shape;249;p29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4463" y="2158912"/>
            <a:ext cx="2764500" cy="17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7474" y="4697243"/>
            <a:ext cx="2764500" cy="202728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5" name="Google Shape;265;p30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4319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exploring new ideas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Quickly takes on new interests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Sees potential in the unconventional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Generates alternative ways of thinking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Rapidly makes sense of new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explain how ideas fit together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Picks out underlying rules and principles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Spots inconsistencies and contradictions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6" name="Google Shape;266;p3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p30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1" name="Google Shape;281;p31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Dislikes harshness or forcefulness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it unnatural to shut things down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a reason to be tough with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engage in short bursts of willpower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can’t admit they dislike someone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Have to justify saying ‘no’ to something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Erratic in personal relationships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neglect those close to them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2" name="Google Shape;282;p3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3" name="Google Shape;283;p31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1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1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7" name="Google Shape;297;p32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Frequently messy and scruffy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Not good at maintaining day-to-day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pursue pleasure to excess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Very receptive to being made comfortable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Like to play up to a crowd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Enjoy causing emotional reactions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Attempts to win people over can backfire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fun and for people to like them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98" name="Google Shape;298;p3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9" name="Google Shape;299;p32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3" name="Google Shape;313;p33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Weighs up ideas and their outcomes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Hates to miss out or feel limited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Only focuses to not miss big possibility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another way around inevitability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relax by absorbing lots of facts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Does not expect competence from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Takes their problem-solving for granted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Prefers interesting to useful solutions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4" name="Google Shape;314;p3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15" name="Google Shape;315;p33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9" name="Google Shape;329;p3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Wants to maximise possibilities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Insistent on exploring ideas with potential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Will not be dissuaded from trying ideas out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Only filter out possibilities with low potential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try bad ideas, just in case they work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0" name="Google Shape;330;p3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1" name="Google Shape;331;p34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5" name="Google Shape;345;p35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Strongly prefer ‘out of the box’ approaches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 the direct approach but will if needed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 to step back, let possibilities flourish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Constraints force them to be more forceful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6" name="Google Shape;346;p3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7" name="Google Shape;347;p35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5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5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1" name="Google Shape;361;p36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Reluctantly adapt to worldly pressures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the world as requiring them to be tough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they have to become more disciplined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Desire people who are calm and laid back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Freed by comforting, maintained surroundings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2" name="Google Shape;362;p3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3" name="Google Shape;363;p36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6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6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6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6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6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6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6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378" name="Google Shape;378;p37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Normally in pursuit of hedonic pleasure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 very ascetic when having to focus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Neglect their daily needs, not eating, sleeping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to get through bottleneck to relax again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9" name="Google Shape;379;p3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0" name="Google Shape;380;p37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3962400" y="1964275"/>
            <a:ext cx="82941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7. ALPHA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    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4" name="Google Shape;394;p38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Rapidly acquires factual information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Great at balancing theoretical and practical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Bolsters theories with factual research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Restructures theories so they make sense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Able to quickly understand, explain and apply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5" name="Google Shape;395;p3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96" name="Google Shape;396;p38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8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8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0" name="Google Shape;410;p39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 facts for granted, want to be loved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 more ‘showy’, less factual over time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Playing up to the crowd can backfire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Regress to less exciting, practical matters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1" name="Google Shape;411;p3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12" name="Google Shape;412;p39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9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9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9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9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6" name="Google Shape;426;p40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objective rules, not subjective attitudes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Default to logical criteria in personal matters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a rational justification for liking/disliking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Handle relationships with rules and categories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7" name="Google Shape;427;p4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8" name="Google Shape;428;p40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0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0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0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0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2" name="Google Shape;442;p41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their personal attitudes, likes, dislikes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want people to shower them with love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Pursue public recognition and popularity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Overlook closer relationships, can be disloyal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lose public support due to personal life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3" name="Google Shape;443;p4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4" name="Google Shape;444;p41"/>
          <p:cNvSpPr/>
          <p:nvPr/>
        </p:nvSpPr>
        <p:spPr>
          <a:xfrm>
            <a:off x="1774225" y="44558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443725" y="21021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1774225" y="32736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443725" y="56216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443725" y="44503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1774225" y="20913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1774225" y="56381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443725" y="32790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SENSORY ETHICAL INTEGRATOR - “THE NURTURER”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2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2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2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2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2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66" name="Google Shape;466;p4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67" name="Google Shape;4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625" y="2227979"/>
            <a:ext cx="3207450" cy="240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274" y="4588375"/>
            <a:ext cx="2745676" cy="20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538" y="4795750"/>
            <a:ext cx="2302600" cy="17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0713" y="4630200"/>
            <a:ext cx="2302600" cy="20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70713" y="2755381"/>
            <a:ext cx="2672625" cy="150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7338" y="2598986"/>
            <a:ext cx="2569765" cy="14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9" name="Google Shape;479;p43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comfort, enjoying the moment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Balances local details into harmony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Seeks balance, follows a natural pace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Smooths over stress and ugliness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Needs people to be happy and get along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Adapts to social norms, doesn’t stick out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cheer people up, reduce tensions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Wants experiences to be fun, enjoyable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0" name="Google Shape;480;p4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1" name="Google Shape;481;p43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3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3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3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3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3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3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3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5" name="Google Shape;495;p44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Dislikes those who can’t smell the roses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it unnatural to detach from present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a social reason to look at big picture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reflect somewhat on likely outcomes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to process lots of facts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 it stressful to update how to do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Not data-driven, do what ‘works’ for them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Ignorant beyond personal experiences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6" name="Google Shape;496;p4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7" name="Google Shape;497;p44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4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4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44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44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4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1" name="Google Shape;511;p45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get stuck in their comfort zone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Uncertain about new ideas or influences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be shown new experiences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Very receptive to unfamiliar perspectives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Like to understand things clearly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Enjoy carving out an area of expertise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Attempts to show understanding can fail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people to see they are not stupid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2" name="Google Shape;512;p4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3" name="Google Shape;513;p45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5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5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5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5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5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5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27" name="Google Shape;527;p46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Reads the tension and power dynamics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Hates harshness or aggression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explode if very uncomfortable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Keeps people happy to avoid conflict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Inwardly sensitive and get hurt feelings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relax by seeing their close friends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Forgiving, but know people’s intentions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Frequently very secure in relationships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28" name="Google Shape;528;p4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529" name="Google Shape;529;p46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6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6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6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6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6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6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6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43" name="Google Shape;543;p4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Wants to minimise tension and disharmony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Insists on the right balance of sensory stimuli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Will not be pushed out of their natural pace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Only grow assertive when uncomfortable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become submissive to avoid disapproval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44" name="Google Shape;544;p4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5" name="Google Shape;545;p47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7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7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7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7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7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7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7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SO FAR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1"/>
          <p:cNvSpPr txBox="1"/>
          <p:nvPr>
            <p:ph idx="4294967295" type="body"/>
          </p:nvPr>
        </p:nvSpPr>
        <p:spPr>
          <a:xfrm>
            <a:off x="685800" y="1969600"/>
            <a:ext cx="49959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Types</a:t>
            </a:r>
            <a:endParaRPr sz="3000"/>
          </a:p>
          <a:p>
            <a:pPr indent="0" lvl="0" marL="45720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00"/>
              </a:solidFill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9" name="Google Shape;559;p48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7188275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Strongly prefer to be in the moment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 deep reflection but will if needed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 to be in their body, rather than the mind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they have to worry about uncertain future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0" name="Google Shape;560;p4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1" name="Google Shape;561;p48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8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48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8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8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8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8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48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75" name="Google Shape;575;p49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When uncertain, can worry about the future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negative experiences, yet to come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some bad things are inevitable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Desire people who can think outside the box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Freed by learning of exciting, new possibilities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76" name="Google Shape;576;p4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7" name="Google Shape;577;p49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9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9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9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9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9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9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9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0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592" name="Google Shape;592;p50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Normally like being shown new ideas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 very assertive when uncomfortable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Put up barriers, shut out suggestions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to be comfortable again to open up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93" name="Google Shape;593;p5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4" name="Google Shape;594;p50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0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0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0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0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0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0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0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08" name="Google Shape;608;p51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Natural at reading and adapting to the mood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Great at balancing group and individual 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Connects each individual to the cluster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Ensures that the mood is nice and positive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Able to fit in while keeping close relationships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09" name="Google Shape;609;p5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610" name="Google Shape;610;p51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1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1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1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1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1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1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1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24" name="Google Shape;624;p52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 bonds for granted, want to understand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Grow more coherent, less partial over time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Being the ‘expert’ can create a lot of pressure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Regress to reliance on close friendships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5" name="Google Shape;625;p5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626" name="Google Shape;626;p52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2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2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2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2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52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52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52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5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0" name="Google Shape;640;p53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how people feel, not what actually works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Default to entertaining rather than informing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social interactions to learn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Use emotional feedback to decide what works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1" name="Google Shape;641;p5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2" name="Google Shape;642;p53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3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3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53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53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3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53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3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56" name="Google Shape;656;p5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how effectively things will work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want to understand the world clearly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Pursue a niche field they can gain expertise in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Rely on experience/ideas that ‘make sense’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fear their knowledge being challenged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57" name="Google Shape;657;p5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8" name="Google Shape;658;p54"/>
          <p:cNvSpPr/>
          <p:nvPr/>
        </p:nvSpPr>
        <p:spPr>
          <a:xfrm>
            <a:off x="444838" y="20981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54"/>
          <p:cNvSpPr/>
          <p:nvPr/>
        </p:nvSpPr>
        <p:spPr>
          <a:xfrm>
            <a:off x="1777688" y="44532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4"/>
          <p:cNvSpPr/>
          <p:nvPr/>
        </p:nvSpPr>
        <p:spPr>
          <a:xfrm>
            <a:off x="444838" y="56204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54"/>
          <p:cNvSpPr/>
          <p:nvPr/>
        </p:nvSpPr>
        <p:spPr>
          <a:xfrm>
            <a:off x="1777688" y="327636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54"/>
          <p:cNvSpPr/>
          <p:nvPr/>
        </p:nvSpPr>
        <p:spPr>
          <a:xfrm>
            <a:off x="1777688" y="2099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54"/>
          <p:cNvSpPr/>
          <p:nvPr/>
        </p:nvSpPr>
        <p:spPr>
          <a:xfrm>
            <a:off x="444838" y="44462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4"/>
          <p:cNvSpPr/>
          <p:nvPr/>
        </p:nvSpPr>
        <p:spPr>
          <a:xfrm>
            <a:off x="444825" y="32722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4"/>
          <p:cNvSpPr/>
          <p:nvPr/>
        </p:nvSpPr>
        <p:spPr>
          <a:xfrm>
            <a:off x="1777688" y="56189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ETHICAL SENSORY</a:t>
            </a:r>
            <a:r>
              <a:rPr lang="en-GB"/>
              <a:t> ENERGISER  - “THE HOST”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55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55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5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5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5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5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5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5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80" name="Google Shape;680;p5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81" name="Google Shape;6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106" y="2109950"/>
            <a:ext cx="2923244" cy="16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175" y="4752250"/>
            <a:ext cx="1844625" cy="18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000" y="4912788"/>
            <a:ext cx="3192000" cy="15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5150" y="2191563"/>
            <a:ext cx="2672626" cy="14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3100" y="4444900"/>
            <a:ext cx="3303800" cy="18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48750" y="2218200"/>
            <a:ext cx="2890849" cy="2077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3" name="Google Shape;693;p56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expressing positive emotions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Wear their heart on their sleeve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Raise up the emotions of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Get others involved and having fun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Attentive to how sensations affect mood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Rearrange conditions for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Keep mood pleasant and comfortable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Good at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taking care of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94" name="Google Shape;694;p5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5" name="Google Shape;695;p56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56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56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6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56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56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56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56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09" name="Google Shape;709;p57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 anything too factual or boring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Much prefer to focus on how people feel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fix problems if there’s a present need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Exaggerate facts to express feelings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 not see longer-term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outcomes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to think strategically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Live moment to moment, lack reflection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believe in plans doomed to fail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0" name="Google Shape;710;p5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1" name="Google Shape;711;p57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57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7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7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57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7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7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57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WHAT’S NEXT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/>
          <p:nvPr>
            <p:ph idx="4294967295" type="body"/>
          </p:nvPr>
        </p:nvSpPr>
        <p:spPr>
          <a:xfrm>
            <a:off x="685800" y="1969600"/>
            <a:ext cx="49959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Types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Calibri"/>
              <a:buAutoNum type="arabicPeriod"/>
            </a:pPr>
            <a:r>
              <a:rPr lang="en-GB" sz="3000">
                <a:solidFill>
                  <a:srgbClr val="FFFF00"/>
                </a:solidFill>
              </a:rPr>
              <a:t>ILE, SEI, ESE &amp; LII</a:t>
            </a:r>
            <a:endParaRPr sz="3000">
              <a:solidFill>
                <a:srgbClr val="FFFF00"/>
              </a:solidFill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5279950" y="1969600"/>
            <a:ext cx="3441000" cy="1886700"/>
          </a:xfrm>
          <a:prstGeom prst="roundRect">
            <a:avLst>
              <a:gd fmla="val 16667" name="adj"/>
            </a:avLst>
          </a:prstGeom>
          <a:noFill/>
          <a:ln cap="flat" cmpd="sng" w="152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25" name="Google Shape;725;p58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Thoughts often disconnected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Not good at making sense of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Eagerly adopt the theories of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Like bringing together clever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Believe anything is possible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Humour often zany and ‘out there’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Generate ideas but lack greater insight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Try to include all people and perspectives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26" name="Google Shape;726;p5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7" name="Google Shape;727;p58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58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58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8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58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8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8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8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41" name="Google Shape;741;p59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Aware of relational distances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Builds bonds as part of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group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appeal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Focused more on public communication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Suspends judgement to involve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Full of positive dynamic energy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get a lot of things done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Use physical activities to relax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Fearsome temper, but ashamed of it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42" name="Google Shape;742;p5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743" name="Google Shape;743;p59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9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59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59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9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59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59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59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57" name="Google Shape;757;p60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Focused on the positive mood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Insist on not being selective, including all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Will refuse to make the mood personal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Subordinates personal sincerity to image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prioritise public over private life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58" name="Google Shape;758;p6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9" name="Google Shape;759;p60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60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60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60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60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60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60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60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6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73" name="Google Shape;773;p61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Strongly prefer emotive, uplifting conversation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 informing in a dry, matter-of-fact way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Wants physical conditions to not upset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If necessary, will do the ‘boring’ practical stuff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74" name="Google Shape;774;p6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5" name="Google Shape;775;p61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61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61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61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61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61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61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61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6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89" name="Google Shape;789;p62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Reluctantly learns facts to become competent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too much information unexciting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something cohesive to feel passion for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someone to make sense of it all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Freed by coherent theories that explain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0" name="Google Shape;790;p62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791" name="Google Shape;791;p6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2" name="Google Shape;792;p62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62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62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62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62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6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6" name="Google Shape;806;p63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70382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Normally open to objective explanations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If people are not happy, give one-to-one time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Lose sight of general principles for loyalties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the mood to be positive to seek logic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7" name="Google Shape;807;p6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8" name="Google Shape;808;p63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63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63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63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63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63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63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63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6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2" name="Google Shape;822;p6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Highly conditioned to the local, present day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 energy, frequently fit into old age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Keeps environment pleasant and comfortable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Is also able to think on feet and take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Able to quickly manage present resources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23" name="Google Shape;823;p6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824" name="Google Shape;824;p64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4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4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64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64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64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64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64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6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38" name="Google Shape;838;p65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 being gentle but could over-assert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 more open, less pushy over time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Giving people more freedom can backfire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Regress to being tougher, more authoritarian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39" name="Google Shape;839;p6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840" name="Google Shape;840;p65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65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65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65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65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65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65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65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54" name="Google Shape;854;p66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Read present mood,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not future outcomes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Present harmony not predicted to change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Can’t justify spoiling moment for future issues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responsibility within a clear time frame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55" name="Google Shape;855;p6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6" name="Google Shape;856;p66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66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66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66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66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66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66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66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6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70" name="Google Shape;870;p6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how the future will turn out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want to offer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captivating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possibilities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Pursue creativity, covering every possibility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Believe even the futile is going to be possible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lead to issues or waste time and effort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71" name="Google Shape;871;p6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2" name="Google Shape;872;p67"/>
          <p:cNvSpPr/>
          <p:nvPr/>
        </p:nvSpPr>
        <p:spPr>
          <a:xfrm>
            <a:off x="1777675" y="208583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67"/>
          <p:cNvSpPr/>
          <p:nvPr/>
        </p:nvSpPr>
        <p:spPr>
          <a:xfrm>
            <a:off x="444825" y="4444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67"/>
          <p:cNvSpPr/>
          <p:nvPr/>
        </p:nvSpPr>
        <p:spPr>
          <a:xfrm>
            <a:off x="1777675" y="56326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67"/>
          <p:cNvSpPr/>
          <p:nvPr/>
        </p:nvSpPr>
        <p:spPr>
          <a:xfrm>
            <a:off x="444825" y="32735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67"/>
          <p:cNvSpPr/>
          <p:nvPr/>
        </p:nvSpPr>
        <p:spPr>
          <a:xfrm>
            <a:off x="444825" y="210226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67"/>
          <p:cNvSpPr/>
          <p:nvPr/>
        </p:nvSpPr>
        <p:spPr>
          <a:xfrm>
            <a:off x="1777675" y="44503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67"/>
          <p:cNvSpPr/>
          <p:nvPr/>
        </p:nvSpPr>
        <p:spPr>
          <a:xfrm>
            <a:off x="1777675" y="326810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67"/>
          <p:cNvSpPr/>
          <p:nvPr/>
        </p:nvSpPr>
        <p:spPr>
          <a:xfrm>
            <a:off x="444825" y="56162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6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ALPHA VALUES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685800" y="2070900"/>
            <a:ext cx="101313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1"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Valued</a:t>
            </a: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Elements are </a:t>
            </a:r>
            <a:r>
              <a:rPr b="1"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Attractive</a:t>
            </a: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Understanding the world in a simple and symmetrical way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Sharing new ideas, exciting insights and beautiful experiences with others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Including everyone and bringing them together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Keeping things casual, fun, easygoing and down-to-earth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LOGICAL INTUITIVE INTEGRATOR  - “THE ANALYST”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68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8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68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68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68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68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68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68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94" name="Google Shape;894;p6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95" name="Google Shape;8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475" y="2194663"/>
            <a:ext cx="1874725" cy="18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300" y="4522850"/>
            <a:ext cx="2963850" cy="16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0463" y="4358350"/>
            <a:ext cx="2252350" cy="22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8714" y="2387750"/>
            <a:ext cx="3091236" cy="16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9850" y="2469999"/>
            <a:ext cx="2933529" cy="16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25212" y="4188800"/>
            <a:ext cx="2914388" cy="230134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6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07" name="Google Shape;907;p69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making sense of the universe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Pieces ideas into a coherent structure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Constructs frameworks of understanding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Driven by logical/philosophical principles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Open to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different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ideas and perspectives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Looks at theories from different angles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Thinks through possible explanations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Ideals and beliefs work in theory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08" name="Google Shape;908;p6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9" name="Google Shape;909;p69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69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69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69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69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69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69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69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6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23" name="Google Shape;923;p70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Dislikes bias or subjectivity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Unlikely to make personal exceptions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find it hard to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determine intentions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determine whom they like/dislike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to understand the use of force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Appeal to the reasoning of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Have difficulty taking action on decisions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gentle to the point of naivety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4" name="Google Shape;924;p7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5" name="Google Shape;925;p70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70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70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70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70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70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70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70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7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39" name="Google Shape;939;p71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feel included, fear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rejection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Unemotional on own, but adapt to mood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overthink things rather than feel it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Lack a colourful personality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to create calm and balance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Admire aesthetic beauty and elegance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Improve at detail awareness over time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Tend to be picky in comforts and needs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0" name="Google Shape;940;p7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1" name="Google Shape;941;p71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71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71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71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71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71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71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71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7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5" name="Google Shape;955;p72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absorb large volume of facts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Limited to supporting theoretical positions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Uninterested in practical testing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Rejects what works if it makes no sense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Highly mentally reflective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Strategic, able to think far ahead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Attracted to symbols and deep mysticism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Daydream to relax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56" name="Google Shape;956;p7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957" name="Google Shape;957;p72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72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72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72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72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72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72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72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7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71" name="Google Shape;971;p73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Wants to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reach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a ‘true’ understanding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Insistent that theories align and make sense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Avoid data-driven approaches to knowledge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that data is noisy and lacks signal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Less interested in applying than knowing truth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72" name="Google Shape;972;p7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3" name="Google Shape;973;p73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73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73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73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73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73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73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73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7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87" name="Google Shape;987;p74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Strongly prefer impartial, logical principles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morality through a philosophy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uncomfortable ‘taking a side’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feel they have to support friends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8" name="Google Shape;988;p7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89" name="Google Shape;989;p74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74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74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74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74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74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74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74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7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03" name="Google Shape;1003;p75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Wants to feel accepted and belong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Lacks confidence in appealing to the group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Turns to fostering one-to-one relationships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Individual approval not universal approval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Needs to be invited into the whole group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4" name="Google Shape;1004;p75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005" name="Google Shape;1005;p7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6" name="Google Shape;1006;p75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75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75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75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75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75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75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75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7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7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76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021" name="Google Shape;1021;p76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Normally yields to positive emotions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Occasionally needs to be more efficient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Becomes unreceptive to the mood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grow brusque or rude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22" name="Google Shape;1022;p7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3" name="Google Shape;1023;p76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76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76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76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76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76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76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76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7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7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7" name="Google Shape;1037;p7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Prone towards deep mental reflection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Also highly open-minded to alternatives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Results in ongoing queries and consideration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Highly insightful, knowing what will happen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Yet, still giving things a chance despite this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38" name="Google Shape;1038;p7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039" name="Google Shape;1039;p77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77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77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77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77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77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77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77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7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ALPHA TABOOS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685800" y="2070900"/>
            <a:ext cx="101313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1"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Neglected</a:t>
            </a: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Elements are </a:t>
            </a:r>
            <a:r>
              <a:rPr b="1"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Repulsive</a:t>
            </a: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Being too serious, saying ‘no’, rather than entertaining new ideas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Feeling better or smarter than anyone else, arrogance, double standards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Letting personal disagreements ruin the mood for others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Intense disruptions and upheavals, any messy, </a:t>
            </a:r>
            <a:r>
              <a:rPr i="1"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 hoc</a:t>
            </a: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thinking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53" name="Google Shape;1053;p78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 their heads by default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Grows over time to be more present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Engages in safe,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relaxing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physical activities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Mentally detaches again when stressed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54" name="Google Shape;1054;p7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055" name="Google Shape;1055;p78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78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78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78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78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78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78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78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7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69" name="Google Shape;1069;p79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Don’t see power dynamics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Cannot force people to agree with them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taken advantage of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Pacifistic, appeal to reason over aggression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70" name="Google Shape;1070;p7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1" name="Google Shape;1071;p79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79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79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79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79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79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79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79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7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8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85" name="Google Shape;1085;p80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power dynamics and physical threats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need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environment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to be calm and stable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Try to maintain a relaxing physical space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Cannot assert themselves and protect space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become overwhelmed and withdraw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86" name="Google Shape;1086;p8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7" name="Google Shape;1087;p80"/>
          <p:cNvSpPr/>
          <p:nvPr/>
        </p:nvSpPr>
        <p:spPr>
          <a:xfrm>
            <a:off x="448513" y="445037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80"/>
          <p:cNvSpPr/>
          <p:nvPr/>
        </p:nvSpPr>
        <p:spPr>
          <a:xfrm>
            <a:off x="1774013" y="20994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80"/>
          <p:cNvSpPr/>
          <p:nvPr/>
        </p:nvSpPr>
        <p:spPr>
          <a:xfrm>
            <a:off x="448513" y="32681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80"/>
          <p:cNvSpPr/>
          <p:nvPr/>
        </p:nvSpPr>
        <p:spPr>
          <a:xfrm>
            <a:off x="1774013" y="56189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80"/>
          <p:cNvSpPr/>
          <p:nvPr/>
        </p:nvSpPr>
        <p:spPr>
          <a:xfrm>
            <a:off x="1774013" y="44532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80"/>
          <p:cNvSpPr/>
          <p:nvPr/>
        </p:nvSpPr>
        <p:spPr>
          <a:xfrm>
            <a:off x="448513" y="20858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80"/>
          <p:cNvSpPr/>
          <p:nvPr/>
        </p:nvSpPr>
        <p:spPr>
          <a:xfrm>
            <a:off x="448513" y="5632650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80"/>
          <p:cNvSpPr/>
          <p:nvPr/>
        </p:nvSpPr>
        <p:spPr>
          <a:xfrm>
            <a:off x="1774013" y="327635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8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1"/>
          <p:cNvSpPr txBox="1"/>
          <p:nvPr>
            <p:ph type="title"/>
          </p:nvPr>
        </p:nvSpPr>
        <p:spPr>
          <a:xfrm>
            <a:off x="450550" y="386100"/>
            <a:ext cx="10131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81"/>
          <p:cNvSpPr txBox="1"/>
          <p:nvPr/>
        </p:nvSpPr>
        <p:spPr>
          <a:xfrm>
            <a:off x="729325" y="1846825"/>
            <a:ext cx="75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Jack at </a:t>
            </a:r>
            <a:r>
              <a:rPr lang="en-GB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worldsocionics@hotmail.com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8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ALPHA SOCIALITES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3257100" y="2065875"/>
            <a:ext cx="1640700" cy="17238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6858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3" name="Google Shape;193;p25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5327575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Emotions should be positive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Sensations should be comfortable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Life should be enjoyed together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Experiences should be beautiful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71925"/>
            <a:ext cx="3650525" cy="24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225" y="4226650"/>
            <a:ext cx="4487489" cy="252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Nurturer - SEI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Host - ESE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ALPHA INTELLECTUALS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3" name="Google Shape;203;p26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5695275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Ideas should make sense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Theories can explain anything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Understanding should be broadened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Truth can be joined up in new ways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" name="Google Shape;204;p26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Inventor - ILE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Analyst - LII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3257100" y="2065875"/>
            <a:ext cx="1640700" cy="17238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685800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75" y="4202875"/>
            <a:ext cx="25717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5200" y="4181388"/>
            <a:ext cx="4487489" cy="252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ALPHA ENERGISERS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32571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8" name="Google Shape;218;p27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{DA4BB27C-A8C3-488A-AC3C-E322547FA77F}</a:tableStyleId>
              </a:tblPr>
              <a:tblGrid>
                <a:gridCol w="5981600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Say ‘Yes’ to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The more the merrier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Don’t miss out on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Create excitement around new ideas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9" name="Google Shape;219;p27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Inventor - ILE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Host - ESE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685800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275" y="4164413"/>
            <a:ext cx="3505851" cy="252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29000"/>
            <a:ext cx="3450335" cy="26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2900" y="51825"/>
            <a:ext cx="3021300" cy="169948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